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63" r:id="rId4"/>
    <p:sldId id="274" r:id="rId5"/>
    <p:sldId id="265" r:id="rId6"/>
    <p:sldId id="266" r:id="rId7"/>
    <p:sldId id="259" r:id="rId8"/>
    <p:sldId id="270" r:id="rId9"/>
    <p:sldId id="267" r:id="rId10"/>
    <p:sldId id="268" r:id="rId11"/>
    <p:sldId id="261" r:id="rId12"/>
    <p:sldId id="271" r:id="rId13"/>
    <p:sldId id="272" r:id="rId14"/>
    <p:sldId id="283" r:id="rId15"/>
    <p:sldId id="284" r:id="rId16"/>
    <p:sldId id="276" r:id="rId17"/>
    <p:sldId id="278" r:id="rId18"/>
    <p:sldId id="279" r:id="rId19"/>
    <p:sldId id="280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90C6C1AA-EA96-4CED-9509-F8481C1F32F2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208F7A-10B6-4263-82F8-666C6A6E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804D4F-B246-4CAC-936D-39F0D4C1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51948F-7C99-4671-83CF-105229BE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CA4925ED-045D-4C29-8616-27FF266C5A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73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647FD1AF-43D9-4B27-BAB0-F9996FBD949A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0D5458-0A39-4677-8FCB-C6C2AE2A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9A38A3-B765-4FEA-9DE6-2D09CA27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09BD40-C51E-45EE-B9C4-8A40DDED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9212CA47-63BB-4752-A3AE-0C2DBEA7E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79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58839CD-1687-4E00-861D-8CD007F3F615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0ECC0B31-C658-4E34-9A4C-5D4B1EC0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CA7F2652-FA8A-4972-9E2B-17D4C41D4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33A2C2E-A39C-4AE3-90C4-78DCF6AB29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8BF0D7-2615-4220-AF19-FB7916EB75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7ECE5A-46BE-4480-A5A0-42E6875C3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E9D439A-0D28-45E0-8DCB-40A8942E0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91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6DBBC3D0-4C76-4A25-8FDC-FCC4552DB793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BFACC4A-49EA-4D4B-8DF2-50EDC7EB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A85C2A9-0B89-4F52-8350-79D6B831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A503457-B5D1-400A-83A4-A179A610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75F46AC-45A0-4E17-9F09-99AF4B713A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11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DFF792F3-B5BA-4446-858E-95212F9FB370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447EC517-B882-4ED0-8C73-11D693862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7720B211-7330-461E-A191-9F524E39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3A770EF-1A39-42FD-94F6-BA3513944A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0A8E013-41D7-4387-A43E-91D825F23C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2C8084A-9496-4227-991F-709BB5136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25403A8B-348D-4464-BB7A-004160CF66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447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4A6BE703-A9AA-4005-BFA9-B67652AD9DBE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9D898C-E62B-4954-8241-EA8CB9C03C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712B0A9-4225-4A6F-BCCE-3A69E11CEA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CFDE12F-25C3-4A22-96A4-032ED632B9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D0556FD5-0C1F-4E8C-97AD-AC22F63720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60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7C23DC3-62A1-456F-98D3-0FD49561513A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3199F5-D4EB-48DA-8C03-DA572769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D44F37-DCBC-4F23-8E06-8D93BA19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280407-AD22-4640-AD94-F1B23538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1C0BF-EADF-48E4-9FA5-833E8A72BB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86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256FB9D-7870-4AE8-B2DF-A506235F543A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7D7911-DB5D-4C27-8932-41E78D90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3AED6-C1CE-4097-8852-F4F76D9B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EFC0FC-A456-492D-9732-CC7F0C23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4F177-33F0-4F25-8D43-6B89CE84F2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510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A755182-2E70-4781-9DCD-04BA0C351AD4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FAC2EB-55B7-4EF3-8D12-10690CB1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98BD3D-15DE-4628-9EAE-CDB40F0D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1EA68C-7C12-4A4D-B9B4-AE768AA9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353C0-7B07-425F-B7EA-1463DDE454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269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2B44EDF-61FB-412B-8DF6-C9E4F6AF86AD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94A4E4-9DB7-44DC-B93E-3001F8D9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E542A7-AE5E-4E99-9F1A-311A36CF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1665D-4F19-4CBE-940A-FA4209E1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E968DDA5-E649-4015-B662-C9E7B0F7AA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86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CC8D808-5A3C-434F-BD2A-6EF13AF24FFA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3E88ADA-840D-4736-8A74-9AEDBF3B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DBC1C75-15BC-4D19-9A4C-029B47D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12D675-4F3C-4A57-810C-62208EE4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F8A7D-23D5-4666-A2EF-F9B693E8AC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24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F088AD67-453E-4C8F-9725-DC7EB89F08E7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471E19D-D26C-4D78-ABA2-B1B95A90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7072A12-50A1-41C4-A1A9-03F3BF31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8F084B-E8F7-4C32-96D9-58AE694A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2729-2699-46C4-BA46-E45953507F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87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AE07598E-1C59-48B7-AC05-559077B84FEE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9B3AFC4-9193-4361-A7E9-F9528BDA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3F443F5-B972-452D-A5F7-3E188E7F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F5E1CB6-842F-43B4-B2B7-3E575C84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18F68-1BEF-4138-B380-86ABE9365B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55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FA0F36AF-82AF-49E0-A525-C651D0576507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F17F404-0EC5-4D5C-A71C-D0F45E37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36E5B41-0E3E-4B53-A49D-5360392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8EF52D1-6EA9-490C-8CAF-71F9CA2A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178F4-05E6-4F1D-942F-1A97BA41DC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287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14439E7-E24F-4231-9508-FF1EEE5439EA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F325DC5-EA4F-4F53-A0F6-79F4B6B4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473C27A-384D-4362-A6D5-3EEAB7F7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E921AEE-43B8-4CAF-A337-7C8F01EF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A92A1-A88C-4543-9983-9627AF56F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69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D1E58F0-5DED-4307-99B4-A7F207DB59B9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E225BCB-7A64-44AC-8227-6A654338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229036D-29D5-4A45-BCC0-BEC58C29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C6F09BE-8082-4BCB-B684-7A6AFF7F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67241FA2-C559-47EC-BD11-2FF0457C68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51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8B5E9652-3975-4344-98D4-316729BEDDC7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7BCFC9B9-A5F3-4B51-A9FA-81E8ED6A0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66681336-23D9-4AA2-AA0B-DB6FCFA46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4B505459-BFE7-4561-A60F-C9B67C9E3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E0583B94-9BD3-44D2-9C78-82F2BF777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19C26E5C-DE3F-4C6D-8D51-C98C5D7FA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4C97E7E9-A65E-4FBD-ADE2-D9C87D774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CC631347-64C9-488D-876A-34825E61A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7F31D16B-3B67-41EE-A5F5-9CF60672A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BEB2268B-1629-4BAD-9E8A-E3B14AEC7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B968712B-FB21-475E-8BF5-BBC7435AC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AF7EDF95-DA47-4CAB-8CC8-AC8D3365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6F891F01-A8EF-48A9-8127-1B5A4BAC0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E7FCDE45-58F1-4A2C-9C06-D8240E7FF663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3F3F0091-3D3A-476E-89D2-EFECE8B7C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3AFC2E08-108B-4264-8E7D-238190D34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00335435-198D-4A2B-A872-9F5173AC3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10D4E2B1-93DA-415C-A51A-189B8178A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C83950C5-AB08-45B9-A031-94051CE34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0F9E99DB-5B0E-4332-A207-A39A9682F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E49BB701-2150-49BF-A15A-267A4B543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F7D8953C-0A0B-4A1D-902F-9A01667D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0E3BF50C-DBA4-489F-92B8-A5DF9C9C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D87E08E7-BD48-46D0-ADF6-91FF2598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02F9EB7E-11B7-449D-B568-E1AF21843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C2F9B26F-8E6B-4256-8728-33251CE4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9660F40-D686-4103-A762-674547DACADC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E06E3497-8203-4D7D-8B81-B3447276EA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A84B8E27-1E7B-4309-8A79-7C16FA626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39CA-947D-4337-8C3E-818476D93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F7A8B-3474-40D4-8D0D-8C7635586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072DD-1531-4AB7-9B8D-8DAE85A87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336ED8-D0AD-4CF5-9460-FBDEDD3842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C1F0D28-2A16-429D-A84E-380CB4FC9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44663" y="1863725"/>
            <a:ext cx="6248400" cy="2209800"/>
          </a:xfrm>
        </p:spPr>
        <p:txBody>
          <a:bodyPr/>
          <a:lstStyle/>
          <a:p>
            <a:pPr algn="ctr"/>
            <a:r>
              <a:rPr lang="ru-RU" alt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Это должен знать каждый!!! </a:t>
            </a:r>
            <a:br>
              <a:rPr lang="ru-RU" alt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Не дай себя обмануть!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9C878F9-9CFF-4C6A-B2F3-01B12AFECA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4572000"/>
            <a:ext cx="6705600" cy="14478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материал, направленный на профилактику наркомании и формирование установок на ведение здорового образа жизни, для проведения занятий в рамках дистанционного обучения с учащимися 8-11 классов образовательных учреждений.</a:t>
            </a:r>
          </a:p>
        </p:txBody>
      </p:sp>
      <p:pic>
        <p:nvPicPr>
          <p:cNvPr id="18436" name="Picture 4" descr="C:\Users\214\Pictures\Рисунок1.png">
            <a:extLst>
              <a:ext uri="{FF2B5EF4-FFF2-40B4-BE49-F238E27FC236}">
                <a16:creationId xmlns:a16="http://schemas.microsoft.com/office/drawing/2014/main" id="{9F7FCE4D-D9FA-4320-A827-59270915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-36513"/>
            <a:ext cx="8001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4">
            <a:extLst>
              <a:ext uri="{FF2B5EF4-FFF2-40B4-BE49-F238E27FC236}">
                <a16:creationId xmlns:a16="http://schemas.microsoft.com/office/drawing/2014/main" id="{A54BB6FD-D54C-442C-BAC3-EF55046D3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795338"/>
            <a:ext cx="533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антинаркотической комиссии в Тульской области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ГУЗ «Тульский областной наркологический диспансер № 1»</a:t>
            </a: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9938CF74-7691-4123-9F2C-3AC6B690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1128713"/>
            <a:ext cx="10795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3" descr="Герб обл полный">
            <a:extLst>
              <a:ext uri="{FF2B5EF4-FFF2-40B4-BE49-F238E27FC236}">
                <a16:creationId xmlns:a16="http://schemas.microsoft.com/office/drawing/2014/main" id="{4FEF9A5F-FF37-446B-A75F-0711C184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150"/>
            <a:ext cx="762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A59A7F51-F3AB-403C-B8BD-1F3132A9B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152400"/>
            <a:ext cx="8305800" cy="1143000"/>
          </a:xfrm>
        </p:spPr>
        <p:txBody>
          <a:bodyPr/>
          <a:lstStyle/>
          <a:p>
            <a:pPr algn="ctr"/>
            <a:r>
              <a:rPr lang="ru-RU" altLang="ru-RU" sz="3000" b="1">
                <a:latin typeface="Times New Roman" panose="02020603050405020304" pitchFamily="18" charset="0"/>
              </a:rPr>
              <a:t>Последствия употребления наркотических средств:</a:t>
            </a:r>
            <a:endParaRPr lang="ru-RU" altLang="ru-RU" sz="3000">
              <a:latin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0BCB14E-52B7-43EB-9D62-4BB7CE0016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1524000"/>
            <a:ext cx="8848725" cy="5105400"/>
          </a:xfrm>
        </p:spPr>
        <p:txBody>
          <a:bodyPr rtlCol="0">
            <a:normAutofit/>
          </a:bodyPr>
          <a:lstStyle/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развитие психической и физической зависимости;</a:t>
            </a:r>
          </a:p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поражение центральной нервной системы: снижение памяти, внимания, интеллектуальных способностей, нарушения речи, мыслительной деятельности (понимания), координации движений, режима сна, потерю эмоционального контроля (резкие перепады настроения);</a:t>
            </a:r>
          </a:p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психозы;</a:t>
            </a:r>
          </a:p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психические нарушения различной степени тяжести, вплоть до полного распада личности (подобные при шизофрении);</a:t>
            </a:r>
          </a:p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депрессии;</a:t>
            </a:r>
          </a:p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изменение генетического кода (как следствие, негативное воздействие на репродуктивную систему: врожденные аномалии у потомства);</a:t>
            </a:r>
          </a:p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снижение иммунитета;</a:t>
            </a:r>
          </a:p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нарушение гормонального фона;</a:t>
            </a:r>
          </a:p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риск развития обменных заболеваний,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онкопатологии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и т.д.;</a:t>
            </a:r>
          </a:p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поражение сердечно-сосудистой системы;</a:t>
            </a:r>
          </a:p>
          <a:p>
            <a:pPr marL="354013" algn="just" defTabSz="354013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отравление - передозировка, смерть.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F47440F-E980-42D6-9763-18C06F396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04788"/>
            <a:ext cx="7974013" cy="1400175"/>
          </a:xfrm>
        </p:spPr>
        <p:txBody>
          <a:bodyPr/>
          <a:lstStyle/>
          <a:p>
            <a:pPr algn="ctr"/>
            <a:r>
              <a:rPr lang="ru-RU" altLang="ru-RU" sz="4800">
                <a:latin typeface="Times New Roman" panose="02020603050405020304" pitchFamily="18" charset="0"/>
              </a:rPr>
              <a:t>Мифы о наркотиках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409BA80-E46B-4484-8907-951B97A230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610600" cy="2408238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От одного употребления ничего не будет.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Я контролирую ситуацию и смогу бросить.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Есть легальные, «законные» наркотики.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Передозировка может привести к смерти, а «правильная» доза безопасна и дает только кайф.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Курить - не колоться. </a:t>
            </a:r>
            <a:endParaRPr lang="en-US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Есть  «легкие» и «тяжелые»  наркотики.</a:t>
            </a:r>
            <a:endParaRPr lang="ru-RU" altLang="ru-RU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6" name="Рисунок 1">
            <a:extLst>
              <a:ext uri="{FF2B5EF4-FFF2-40B4-BE49-F238E27FC236}">
                <a16:creationId xmlns:a16="http://schemas.microsoft.com/office/drawing/2014/main" id="{2601180F-8D98-48FD-ABE8-6C2DAA338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7242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F427DB7F-23E6-42DB-AB9B-6E90A851D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8675" y="457200"/>
            <a:ext cx="8289925" cy="1400175"/>
          </a:xfrm>
        </p:spPr>
        <p:txBody>
          <a:bodyPr/>
          <a:lstStyle/>
          <a:p>
            <a:pPr algn="ctr"/>
            <a:r>
              <a:rPr lang="ru-RU" altLang="ru-RU" b="1">
                <a:latin typeface="Times New Roman" panose="02020603050405020304" pitchFamily="18" charset="0"/>
              </a:rPr>
              <a:t>Я смогу бросить, мне не нужна помощь!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91ADE9-65A7-4616-AB57-E1D01BDFB2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04975"/>
            <a:ext cx="8915400" cy="4495800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мнения придерживаются все люди, которые начали потреблять наркотики. Говорят, к примеру, так: «Я брошу, как только мне это надоест».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Правда заключается в том, что человек не может самостоятельно навсегда покончить с наркотиками. Как показывает практика, даже квалифицированная медицинская помощь не дает никаких гарантий того, что человек вернется к ведению здорового образа жизни.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 наркологи говорят, что больше половины их пациентов после прохождения курса лечения через некоторое время вновь возвращаются к употреблению.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E40986F-1F87-4EC6-A8C6-67ACB38BE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897813" cy="1400175"/>
          </a:xfrm>
        </p:spPr>
        <p:txBody>
          <a:bodyPr/>
          <a:lstStyle/>
          <a:p>
            <a:pPr algn="ctr"/>
            <a:r>
              <a:rPr lang="ru-RU" altLang="ru-RU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предложения наркотиков</a:t>
            </a:r>
            <a:r>
              <a:rPr lang="ru-RU" altLang="ru-RU" sz="3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C3D47B2-40AD-4777-A317-6AB8C4FA67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852613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 человека должно быть выработано осознанное убеждение 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недопустимости проб наркотика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оно должно побуждать говорить твердое «нет!» в ответ на предложение попробовать наркотик.</a:t>
            </a:r>
          </a:p>
          <a:p>
            <a:pPr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Твердое «нет» свидетельствует о зрелости, силе воли и самостоятельности.</a:t>
            </a:r>
          </a:p>
          <a:p>
            <a:pPr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наркотиков должен происходить из-за нежелания рисковать своим здоровьем, счастьем, судьбой, будущим, жизнью.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276B699-BC78-42C4-8748-6322D35C4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ru-RU" altLang="ru-RU" sz="3200" b="1">
                <a:latin typeface="Times New Roman" panose="02020603050405020304" pitchFamily="18" charset="0"/>
              </a:rPr>
              <a:t>Как сказать «НЕТ» наркотикам: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CBE82A-17D5-42CB-8F14-6843A98AD7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786813" cy="5257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часто сталкивается с так называемыми «искусителями», которые предлагают нам заведомо опасные вещи, говорят нам: «Да ничего страшного» или «Ты только попробуй».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Вас уговаривают попробовать наркотики:</a:t>
            </a:r>
          </a:p>
          <a:p>
            <a:pPr algn="just">
              <a:lnSpc>
                <a:spcPct val="80000"/>
              </a:lnSpc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четкое «Нет»;</a:t>
            </a:r>
          </a:p>
          <a:p>
            <a:pPr algn="just">
              <a:lnSpc>
                <a:spcPct val="80000"/>
              </a:lnSpc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придумать «уважительные» причины и оправдываться. Это только раззадорит и спровоцирует на дальнейшие уговоры;</a:t>
            </a:r>
          </a:p>
          <a:p>
            <a:pPr algn="just">
              <a:lnSpc>
                <a:spcPct val="80000"/>
              </a:lnSpc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откажитесь продолжать разговор на эту тему.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7BEC8128-713F-4F54-BC80-EC9C1ED5F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304800"/>
            <a:ext cx="7820025" cy="1400175"/>
          </a:xfrm>
        </p:spPr>
        <p:txBody>
          <a:bodyPr/>
          <a:lstStyle/>
          <a:p>
            <a:pPr algn="ctr"/>
            <a:r>
              <a:rPr lang="ru-RU" altLang="ru-RU" sz="3200">
                <a:solidFill>
                  <a:schemeClr val="tx1"/>
                </a:solidFill>
                <a:latin typeface="Times New Roman" panose="02020603050405020304" pitchFamily="18" charset="0"/>
              </a:rPr>
              <a:t>Если Ваше твердое «НЕТ» вызвало атаку критикой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EE3D2A4-D3CA-4A0B-A522-CE67E5EBA5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052638"/>
            <a:ext cx="4191000" cy="3967162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концентрируйтесь на сказанном в Ваш адрес. Основная ошибка-это попытка аргументировать свой отказ.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 четкое и уверенное «Нет» приему наркотиков и есть истинное проявление независимости и позиции взрослого человека.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Рисунок 1">
            <a:extLst>
              <a:ext uri="{FF2B5EF4-FFF2-40B4-BE49-F238E27FC236}">
                <a16:creationId xmlns:a16="http://schemas.microsoft.com/office/drawing/2014/main" id="{0A38BEE2-A341-4A23-9EA4-7F69D7F21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2638"/>
            <a:ext cx="446087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0FEADF9-DA5E-401D-AACA-04D5D8FF8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010400" cy="990600"/>
          </a:xfrm>
        </p:spPr>
        <p:txBody>
          <a:bodyPr/>
          <a:lstStyle/>
          <a:p>
            <a:pPr algn="ctr"/>
            <a:r>
              <a:rPr lang="ru-RU" altLang="ru-RU" sz="3200">
                <a:latin typeface="Times New Roman" panose="02020603050405020304" pitchFamily="18" charset="0"/>
              </a:rPr>
              <a:t>Способы отказа от наркотиков</a:t>
            </a:r>
          </a:p>
        </p:txBody>
      </p:sp>
      <p:graphicFrame>
        <p:nvGraphicFramePr>
          <p:cNvPr id="56459" name="Group 139">
            <a:extLst>
              <a:ext uri="{FF2B5EF4-FFF2-40B4-BE49-F238E27FC236}">
                <a16:creationId xmlns:a16="http://schemas.microsoft.com/office/drawing/2014/main" id="{EA6CB432-5FD3-4A40-99E7-5792EB4734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305800" cy="4864100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Способы отказа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Фразы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«Выбрать союзника»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Мы с Катей не будем!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«Перевести стрелки»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Я никого из Вас ничего не заставляю делать?!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«Сменить тему»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Классный фильм идет в кинотеатре!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«Задавить интеллектом»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 ты знаешь, что спайс разрушает печень?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«Настаивать на своем»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«Нет – значит НЕТ!»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«Испугать»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Случится психоз, возможна смерть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«Обходить стороной»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«Меня среди таких людей никогда не будет!»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A296AFAF-0047-4B75-8720-8AB00EA2C9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5250" y="228600"/>
            <a:ext cx="9048750" cy="3657600"/>
          </a:xfrm>
        </p:spPr>
        <p:txBody>
          <a:bodyPr/>
          <a:lstStyle/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Наркотическая зависимость толкает человека на совершение преступлений, таких как: распространение наркотиков, мошенничество, воровство, разбой, убийство.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под действием наркотика, человек совершает преступные деяния, на которые в обычном состоянии никогда бы не решился.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приобретающий наркотические вещества, вступает в связь с криминальными структурами и становится нарушителем закона. </a:t>
            </a:r>
          </a:p>
        </p:txBody>
      </p:sp>
      <p:pic>
        <p:nvPicPr>
          <p:cNvPr id="34819" name="Рисунок 1">
            <a:extLst>
              <a:ext uri="{FF2B5EF4-FFF2-40B4-BE49-F238E27FC236}">
                <a16:creationId xmlns:a16="http://schemas.microsoft.com/office/drawing/2014/main" id="{4C407E42-2A14-4F70-84AD-CB5CE021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05238"/>
            <a:ext cx="37893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2">
            <a:extLst>
              <a:ext uri="{FF2B5EF4-FFF2-40B4-BE49-F238E27FC236}">
                <a16:creationId xmlns:a16="http://schemas.microsoft.com/office/drawing/2014/main" id="{94F8FF98-E9C2-4E1E-90A8-B467C7FFC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27463"/>
            <a:ext cx="37338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18E4F36A-C647-4420-93F1-8FC4E74DF4E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991600" cy="5410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наступает с 16-ти лет и предусмотрена  Кодексом об административных правонарушениях РФ.</a:t>
            </a:r>
          </a:p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 потребление наркотических средств или психотропных веществ без назначения врача и незаконный оборот наркотических средств, психотропных веществ или их аналогов и незаконное приобретение, хранение, перевозка растений, содержащих наркотические средства или психотропные вещества, предусмотрена административная ответственность в соответствии со ст.6.8, 6.9 КоАП РФ.</a:t>
            </a:r>
          </a:p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незаконной является пропаганда наркотических средств, психотропных веществ или их прекурсоров, растений, содержащих наркотические средства или психотропные вещества (ст.6.13 КоАП РФ). Например, размещение соответствующей символики на одежде и т.д.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176D281A-621E-4A18-B0B8-033D0CDE42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915400" cy="5181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Уголовная ответственность за участие в незаконном обороте наркотиков наступает с 14 лет. </a:t>
            </a:r>
          </a:p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Лица, достигшие этого возраста, могут быть осуждены по статье 229 УК России за хищение или вымогательство наркотических веществ. </a:t>
            </a:r>
          </a:p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Лица, достигшие 16 лет, подпадают под ответственность по статьям: за незаконное приобретение, хранение, сбыт; склонение к потреблению наркотиков; незаконное выращивание наркосодержащих растений; за организацию наркопритонов (соответственно, статьи 228, 230, 231, 232 УК России), и могут быть осуждены на сроки от 6 месяцев (по ст. 231) до очень значительных (отягчающим вину обстоятельств всегда является совершение правонарушений в группе или повторно). </a:t>
            </a:r>
          </a:p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За продажу или хищение наркотиков возможно наказание на срок до 15 лет заключения. За совершение сбыта наркотиков, предусмотренного частью 5 статьи 228.1 УК РФ предусмотрено наказание вплоть до пожизненного лишения свободы.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id="{E189151D-A2FE-4BF9-AD08-B2D428F935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304800"/>
            <a:ext cx="7696200" cy="3048000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мы разные, у каждого из нас своя жизнь, со своими интересами, проблемами и планами. Но одно общее желание объединяет нас – все мы хотим быть счастливыми и здоровыми.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люди сталкиваются с многочисленными проблемами, одной из таких проблем является наркомания.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459" name="Рисунок 1">
            <a:extLst>
              <a:ext uri="{FF2B5EF4-FFF2-40B4-BE49-F238E27FC236}">
                <a16:creationId xmlns:a16="http://schemas.microsoft.com/office/drawing/2014/main" id="{E7B91215-3068-48B0-99AE-D9D612C4A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51816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4B82C62-ECE1-409A-B1B3-B9B616A6F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980363" cy="2362200"/>
          </a:xfrm>
        </p:spPr>
        <p:txBody>
          <a:bodyPr/>
          <a:lstStyle/>
          <a:p>
            <a:pPr algn="ctr"/>
            <a:r>
              <a:rPr lang="ru-RU" altLang="ru-RU" sz="2800">
                <a:latin typeface="Times New Roman" panose="02020603050405020304" pitchFamily="18" charset="0"/>
              </a:rPr>
              <a:t>Здоровый образ жизни молодого поколения является залогом здоровья нации в целом.</a:t>
            </a:r>
            <a:br>
              <a:rPr lang="ru-RU" altLang="ru-RU" sz="2800">
                <a:latin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</a:rPr>
              <a:t>Мы сами создаем свое будущее, и только от нас зависит, каким оно будет!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pic>
        <p:nvPicPr>
          <p:cNvPr id="37891" name="Объект 2">
            <a:extLst>
              <a:ext uri="{FF2B5EF4-FFF2-40B4-BE49-F238E27FC236}">
                <a16:creationId xmlns:a16="http://schemas.microsoft.com/office/drawing/2014/main" id="{85DDFF31-3FAE-41CD-BA89-B3B67E102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895600"/>
            <a:ext cx="4003675" cy="37782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4E4237BD-00A0-4EC1-AEDF-B4A40924C91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8458200" cy="1143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5400">
                <a:latin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8915" name="Рисунок 1">
            <a:extLst>
              <a:ext uri="{FF2B5EF4-FFF2-40B4-BE49-F238E27FC236}">
                <a16:creationId xmlns:a16="http://schemas.microsoft.com/office/drawing/2014/main" id="{D5364898-578F-4177-A600-AA86BEE9E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362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E8787C54-DEC5-424E-A3F2-C72C0A75FE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334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400" b="1">
                <a:latin typeface="Times New Roman" panose="02020603050405020304" pitchFamily="18" charset="0"/>
              </a:rPr>
              <a:t>Наркомания – это болезнь в прямом смысле этого слова.</a:t>
            </a:r>
          </a:p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Это тотальное нарушение физического и психического здоровья человека, поражение его личности, потеря лучших нравственных качеств и собственного «я» вследствие потребления наркотиков. </a:t>
            </a:r>
          </a:p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Характеризуется возникновением патологического влечения к наркотическому средству, т.е. формируется психическая зависимость, изменением толерантности к наркотическому средству с тенденцией к увеличению доз и развитием физической зависимости, проявляющейся абстинентным синдромом при прекращении его приема.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AAD2D966-63A2-41FB-8158-CEC4B3A45C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839200" cy="2808288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Наркотические средства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это вещества синтетического или естественного происхождения, препараты, растения, включенные в «Перечень наркотических средств, психотропных веществ и их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прекурсоров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3100" dirty="0">
              <a:solidFill>
                <a:schemeClr val="bg1"/>
              </a:solidFill>
            </a:endParaRPr>
          </a:p>
        </p:txBody>
      </p:sp>
      <p:pic>
        <p:nvPicPr>
          <p:cNvPr id="21507" name="Рисунок 1">
            <a:extLst>
              <a:ext uri="{FF2B5EF4-FFF2-40B4-BE49-F238E27FC236}">
                <a16:creationId xmlns:a16="http://schemas.microsoft.com/office/drawing/2014/main" id="{51B70D14-AF6A-4995-B004-72C114A97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417888"/>
            <a:ext cx="377666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2">
            <a:extLst>
              <a:ext uri="{FF2B5EF4-FFF2-40B4-BE49-F238E27FC236}">
                <a16:creationId xmlns:a16="http://schemas.microsoft.com/office/drawing/2014/main" id="{05E3BCA6-6A70-4791-A7CA-DA6254862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6576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9B8D7414-B578-42C2-BCEE-A3DFADD7B5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295400"/>
            <a:ext cx="8686800" cy="5029200"/>
          </a:xfrm>
        </p:spPr>
        <p:txBody>
          <a:bodyPr rtlCol="0">
            <a:normAutofit lnSpcReduction="10000"/>
          </a:bodyPr>
          <a:lstStyle/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формирования зависимости реализуется через процессы обмена веществ, протекающие в организме. Такая зависимость называется физической. Физическая зависимость развивается в результате того, что организм «настраивается» на прием наркотиков и включает их в свои биохимические процессы.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отмены приема </a:t>
            </a:r>
            <a:r>
              <a:rPr lang="ru-RU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психоактивного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 человек начинает испытывать чувство дискомфорта, раздражительности, физическое недомогание.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приёма наркотика, который на время восстанавливает нарушенные им же обменные процессы в организме, симптомы недомогания пропадают, улучшается настроение.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всё это временное чувство. Как только действие наркотика заканчивается, плохое самочувствие и настроение вновь возвращаются.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ECDF1072-3513-41C8-AFD6-18F62C2483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610600" cy="5181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Таким образом, человек оказывается в замкнутом круге - он  использует наркотик для того, чтобы избавится от неприятных  переживаний и ощущений. Однако  использование психоактивного вещества  всё больше и больше усиливает эти неприятные ощущения.</a:t>
            </a:r>
          </a:p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Работа организма теперь зависит от наркотика, у человека формируется наркотическая зависимость, являющаяся основой болезни.</a:t>
            </a:r>
          </a:p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Симптомы формирования зависимости, как правило, оказываются незаметными для употребляющего наркотик. Человек искренне считает, что он контролирует процесс: «Когда захочу – брошу!», не подозревая, что он уже не сможет этого сделать.</a:t>
            </a:r>
            <a:r>
              <a:rPr lang="ru-RU" altLang="ru-RU" sz="24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79E56D2-3745-4346-B36F-B62AA2632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8126413" cy="1400175"/>
          </a:xfrm>
        </p:spPr>
        <p:txBody>
          <a:bodyPr/>
          <a:lstStyle/>
          <a:p>
            <a:pPr algn="just"/>
            <a:r>
              <a:rPr lang="ru-RU" altLang="ru-RU" b="1">
                <a:latin typeface="Times New Roman" panose="02020603050405020304" pitchFamily="18" charset="0"/>
              </a:rPr>
              <a:t>Наркотическая зависимость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B773011-5553-4EE7-9BD6-2FA4E90766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4049713" cy="44958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Психическая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Болезненное стремление  человека постоянно или периодически испытывать приятные ощущения или снимать психический дискомфорт с помощью наркотических веществ.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Возникает при неоднократном приеме наркотиков, но в некоторых случаях ее формирование может спровоцировать даже однократное употребление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психоактивного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вещества.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0BD0B9-37D6-4527-B7B2-99A92BB7115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953000" y="1447800"/>
            <a:ext cx="3810000" cy="43434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Физическая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Тягостные, мучительные ощущения, болезненное состояние при перерыве в постоянном приеме наркотиков (то есть абстинентный синдром).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67A015B9-EF96-4CAD-952E-0C3A5318D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838200"/>
          </a:xfrm>
        </p:spPr>
        <p:txBody>
          <a:bodyPr/>
          <a:lstStyle/>
          <a:p>
            <a:r>
              <a:rPr lang="ru-RU" altLang="ru-RU" sz="2800" b="1">
                <a:latin typeface="Times New Roman" panose="02020603050405020304" pitchFamily="18" charset="0"/>
              </a:rPr>
              <a:t>Основные симптомы абстинентного синдрома:</a:t>
            </a:r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DC3D1C7E-F6A8-4C05-9F23-5AA0111200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Психомоторное возбуждение или наоборот, сильная разбитость и усталость. Возникают из-за хронической интоксикации.</a:t>
            </a:r>
          </a:p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Тремор рук, век. В тяжелых случаях этот симптом невозможно скрыть, отмечается тремор всего тела.</a:t>
            </a:r>
          </a:p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Головные боли. Возникают из-за спазма сосудов или повышения внутричерепного давления. Могут быть очень интенсивными.</a:t>
            </a:r>
          </a:p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Бессонница. Нарушения сна имеются всегда, так как страдает процесс засыпания, укорачивается длительность сна. Абстинентный синдром часто сопровождается кошмарами, которые приводят к ухудшению общего состояния.</a:t>
            </a:r>
          </a:p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Нарушается мышление, внимание, концентрация.   Начинается депрессия с преобладанием тревоги, апатии, навязчивых фобий.</a:t>
            </a:r>
          </a:p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Слуховые и зрительные галлюцинации.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216AF031-DC1B-4F11-BF91-D82E3C21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7588" y="47625"/>
            <a:ext cx="8126412" cy="1400175"/>
          </a:xfrm>
        </p:spPr>
        <p:txBody>
          <a:bodyPr/>
          <a:lstStyle/>
          <a:p>
            <a:r>
              <a:rPr lang="ru-RU" alt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зависимости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7CCB137-7A0B-40BE-A7B3-0FAD127B72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534400" cy="4800600"/>
          </a:xfrm>
        </p:spPr>
        <p:txBody>
          <a:bodyPr/>
          <a:lstStyle/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сигналами, предупреждающими об опасности, являются  периодически возникающее желание употребить наркотик. Постепенно, в отсутствии наркотика у человека начинают ухудшаться самочувствие и настроение, сокращается временной промежуток между приемами вещества. И это свидетельствует о формировании физической зависимости.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 наркотиков, которые бы не вызывали зависимость, как не существует людей,  для которых наркотики были бы безопасны.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психической и физической зависимости процесс крайне сложный и длительный.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 даёт ощущение эйфории, именно поэтому так тяжело прекратить его употребление.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260</TotalTime>
  <Words>1342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Это должен знать каждый!!!  Не дай себя обмануть!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Наркотическая зависимость</vt:lpstr>
      <vt:lpstr>Основные симптомы абстинентного синдрома:</vt:lpstr>
      <vt:lpstr>Возникновение зависимости</vt:lpstr>
      <vt:lpstr>Последствия употребления наркотических средств:</vt:lpstr>
      <vt:lpstr>Мифы о наркотиках</vt:lpstr>
      <vt:lpstr>Я смогу бросить, мне не нужна помощь!</vt:lpstr>
      <vt:lpstr>Как защититься от предложения наркотиков </vt:lpstr>
      <vt:lpstr>Как сказать «НЕТ» наркотикам:</vt:lpstr>
      <vt:lpstr>Если Ваше твердое «НЕТ» вызвало атаку критикой</vt:lpstr>
      <vt:lpstr>Способы отказа от наркотиков</vt:lpstr>
      <vt:lpstr>Презентация PowerPoint</vt:lpstr>
      <vt:lpstr>Презентация PowerPoint</vt:lpstr>
      <vt:lpstr>Презентация PowerPoint</vt:lpstr>
      <vt:lpstr>Здоровый образ жизни молодого поколения является залогом здоровья нации в целом. Мы сами создаем свое будущее, и только от нас зависит, каким оно будет!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214</dc:creator>
  <cp:lastModifiedBy>Юлия А. Перминова</cp:lastModifiedBy>
  <cp:revision>41</cp:revision>
  <cp:lastPrinted>1601-01-01T00:00:00Z</cp:lastPrinted>
  <dcterms:created xsi:type="dcterms:W3CDTF">1601-01-01T00:00:00Z</dcterms:created>
  <dcterms:modified xsi:type="dcterms:W3CDTF">2020-05-27T14:41:35Z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